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0" r:id="rId13"/>
    <p:sldId id="407" r:id="rId14"/>
    <p:sldId id="411" r:id="rId15"/>
    <p:sldId id="412" r:id="rId16"/>
    <p:sldId id="413"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0"/>
            <p14:sldId id="407"/>
            <p14:sldId id="411"/>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75" autoAdjust="0"/>
    <p:restoredTop sz="90179" autoAdjust="0"/>
  </p:normalViewPr>
  <p:slideViewPr>
    <p:cSldViewPr snapToGrid="0">
      <p:cViewPr varScale="1">
        <p:scale>
          <a:sx n="87" d="100"/>
          <a:sy n="87" d="100"/>
        </p:scale>
        <p:origin x="114" y="252"/>
      </p:cViewPr>
      <p:guideLst/>
    </p:cSldViewPr>
  </p:slideViewPr>
  <p:outlineViewPr>
    <p:cViewPr>
      <p:scale>
        <a:sx n="33" d="100"/>
        <a:sy n="33" d="100"/>
      </p:scale>
      <p:origin x="0" y="-3246"/>
    </p:cViewPr>
  </p:outlin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2019/7/26</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2019/7/26</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2000" dirty="0" smtClean="0"/>
          </a:p>
          <a:p>
            <a:endParaRPr kumimoji="1" lang="ja-JP" altLang="en-US" sz="20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9.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5.xml"/><Relationship Id="rId7" Type="http://schemas.openxmlformats.org/officeDocument/2006/relationships/image" Target="../media/image52.png"/><Relationship Id="rId12" Type="http://schemas.openxmlformats.org/officeDocument/2006/relationships/image" Target="../media/image3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35.png"/><Relationship Id="rId5" Type="http://schemas.openxmlformats.org/officeDocument/2006/relationships/image" Target="../media/image61.png"/><Relationship Id="rId10" Type="http://schemas.openxmlformats.org/officeDocument/2006/relationships/image" Target="../media/image34.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smtClean="0"/>
              <a:t>流入量が落ちる</a:t>
            </a:r>
            <a:endParaRPr kumimoji="1" lang="ja-JP" altLang="en-US" sz="2400" dirty="0"/>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a:t>
            </a:r>
            <a:r>
              <a:rPr kumimoji="1" lang="ja-JP" altLang="en-US" dirty="0" smtClean="0">
                <a:latin typeface="Times New Roman" panose="02020603050405020304" pitchFamily="18" charset="0"/>
                <a:cs typeface="Times New Roman" panose="02020603050405020304" pitchFamily="18" charset="0"/>
              </a:rPr>
              <a:t>抗力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a:t>
            </a:r>
            <a:r>
              <a:rPr kumimoji="1" lang="ja-JP" altLang="en-US" dirty="0" smtClean="0">
                <a:latin typeface="Times New Roman" panose="02020603050405020304" pitchFamily="18" charset="0"/>
                <a:cs typeface="Times New Roman" panose="02020603050405020304" pitchFamily="18" charset="0"/>
              </a:rPr>
              <a:t>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smtClean="0"/>
              <a:t>流入量があがる</a:t>
            </a:r>
            <a:endParaRPr kumimoji="1" lang="ja-JP" altLang="en-US" sz="2400" dirty="0"/>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658268" y="5914859"/>
            <a:ext cx="1473623" cy="246221"/>
          </a:xfrm>
          <a:prstGeom prst="rect">
            <a:avLst/>
          </a:prstGeom>
          <a:noFill/>
        </p:spPr>
        <p:txBody>
          <a:bodyPr wrap="square" rtlCol="0">
            <a:spAutoFit/>
          </a:bodyPr>
          <a:lstStyle/>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[1] C.S. Peskin, 1972</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xmlns=""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xmlns=""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xmlns=""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xmlns=""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429784" y="1104597"/>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baseline="30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xmlns="" id="{EBB9BA03-F82F-4F7D-8A4B-D9019D951B88}"/>
              </a:ext>
            </a:extLst>
          </p:cNvPr>
          <p:cNvSpPr txBox="1"/>
          <p:nvPr/>
        </p:nvSpPr>
        <p:spPr>
          <a:xfrm>
            <a:off x="679917" y="1484204"/>
            <a:ext cx="7856012" cy="507831"/>
          </a:xfrm>
          <a:prstGeom prst="rect">
            <a:avLst/>
          </a:prstGeom>
          <a:noFill/>
        </p:spPr>
        <p:txBody>
          <a:bodyPr wrap="square" rtlCol="0">
            <a:spAutoFit/>
          </a:bodyPr>
          <a:lstStyle/>
          <a:p>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Discrete Element Method (DEM)</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Computational Fluid Dynamics (CFD)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を組み合わせた</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法を用いて、数値解析を行った。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a:extLst>
              <a:ext uri="{FF2B5EF4-FFF2-40B4-BE49-F238E27FC236}">
                <a16:creationId xmlns:a16="http://schemas.microsoft.com/office/drawing/2014/main" xmlns="" id="{77C5E7A6-F3E0-4A25-8427-7628122BFC25}"/>
              </a:ext>
            </a:extLst>
          </p:cNvPr>
          <p:cNvSpPr/>
          <p:nvPr/>
        </p:nvSpPr>
        <p:spPr>
          <a:xfrm>
            <a:off x="600148" y="1484205"/>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810718" y="2291844"/>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xmlns="" id="{F56231B6-9C16-4223-A7E9-60416FF4776A}"/>
                  </a:ext>
                </a:extLst>
              </p:cNvPr>
              <p:cNvSpPr/>
              <p:nvPr/>
            </p:nvSpPr>
            <p:spPr>
              <a:xfrm>
                <a:off x="1007500" y="2583173"/>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1007500" y="2583173"/>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xmlns="" id="{EAEA4957-EF9E-474D-98E3-1F1E133CCF7F}"/>
                  </a:ext>
                </a:extLst>
              </p:cNvPr>
              <p:cNvSpPr/>
              <p:nvPr/>
            </p:nvSpPr>
            <p:spPr>
              <a:xfrm>
                <a:off x="1007499" y="3025575"/>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1007499" y="3025575"/>
                <a:ext cx="658578" cy="399148"/>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846257" y="2291845"/>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a:t>
            </a:r>
            <a:r>
              <a:rPr lang="en-US" altLang="ja-JP"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5102691" y="2633459"/>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102691" y="2633459"/>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5102688" y="3060922"/>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102688" y="3060922"/>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4077738" y="2656768"/>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665110" y="2464969"/>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743429" y="2467501"/>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775227" y="3796928"/>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75227" y="3796928"/>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xmlns="" id="{71C3027F-4914-4F48-A93C-94DB5155A9D2}"/>
              </a:ext>
            </a:extLst>
          </p:cNvPr>
          <p:cNvCxnSpPr>
            <a:cxnSpLocks/>
            <a:stCxn id="17" idx="3"/>
          </p:cNvCxnSpPr>
          <p:nvPr/>
        </p:nvCxnSpPr>
        <p:spPr>
          <a:xfrm flipV="1">
            <a:off x="5956872" y="2985075"/>
            <a:ext cx="1216855" cy="1133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xmlns="" id="{FD65F9C0-5316-4EA6-8555-0A5B1D598D51}"/>
              </a:ext>
            </a:extLst>
          </p:cNvPr>
          <p:cNvCxnSpPr>
            <a:cxnSpLocks/>
            <a:stCxn id="17" idx="1"/>
            <a:endCxn id="22" idx="4"/>
          </p:cNvCxnSpPr>
          <p:nvPr/>
        </p:nvCxnSpPr>
        <p:spPr>
          <a:xfrm flipH="1" flipV="1">
            <a:off x="2151330" y="3014559"/>
            <a:ext cx="623897" cy="1103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2775227" y="4441899"/>
            <a:ext cx="3181645"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Cundall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(1979</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(1967</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p:txBody>
      </p:sp>
      <p:sp>
        <p:nvSpPr>
          <p:cNvPr id="22" name="円/楕円 21"/>
          <p:cNvSpPr/>
          <p:nvPr/>
        </p:nvSpPr>
        <p:spPr>
          <a:xfrm>
            <a:off x="1961026" y="262759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161875" y="2680499"/>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 </a:t>
            </a:r>
            <a:r>
              <a:rPr lang="ja-JP" altLang="en-US" dirty="0" smtClean="0"/>
              <a:t>解析手法</a:t>
            </a:r>
            <a:endParaRPr lang="ja-JP" altLang="en-US" dirty="0"/>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280437" y="1159563"/>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xmlns="" id="{E7DA0896-9E3B-4A12-9CB3-400E4B7A0CFB}"/>
                  </a:ext>
                </a:extLst>
              </p:cNvPr>
              <p:cNvSpPr txBox="1"/>
              <p:nvPr/>
            </p:nvSpPr>
            <p:spPr>
              <a:xfrm>
                <a:off x="553127" y="2696900"/>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53127" y="2696900"/>
                <a:ext cx="1427122" cy="207749"/>
              </a:xfrm>
              <a:prstGeom prst="rect">
                <a:avLst/>
              </a:prstGeom>
              <a:blipFill rotWithShape="0">
                <a:blip r:embed="rId4"/>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xmlns="" id="{409F1F7F-F250-4D9B-A940-364A0A667A80}"/>
              </a:ext>
            </a:extLst>
          </p:cNvPr>
          <p:cNvSpPr txBox="1"/>
          <p:nvPr/>
        </p:nvSpPr>
        <p:spPr>
          <a:xfrm>
            <a:off x="530569" y="1539170"/>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xmlns="" id="{F1742214-2B82-40D5-A5A2-36EEC990A37D}"/>
              </a:ext>
            </a:extLst>
          </p:cNvPr>
          <p:cNvSpPr/>
          <p:nvPr/>
        </p:nvSpPr>
        <p:spPr>
          <a:xfrm>
            <a:off x="450801" y="1539171"/>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xmlns="" id="{8DE02DA8-B91B-4661-9CC7-DB26031523A0}"/>
              </a:ext>
            </a:extLst>
          </p:cNvPr>
          <p:cNvSpPr txBox="1"/>
          <p:nvPr/>
        </p:nvSpPr>
        <p:spPr>
          <a:xfrm>
            <a:off x="553127" y="2308711"/>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xmlns="" id="{AC2BC780-1C5D-44DD-9C60-D2AAE8765D71}"/>
              </a:ext>
            </a:extLst>
          </p:cNvPr>
          <p:cNvSpPr txBox="1"/>
          <p:nvPr/>
        </p:nvSpPr>
        <p:spPr>
          <a:xfrm>
            <a:off x="536057" y="3777370"/>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xmlns="" id="{914376E5-52F7-4804-B04F-EE1EB2407943}"/>
              </a:ext>
            </a:extLst>
          </p:cNvPr>
          <p:cNvSpPr/>
          <p:nvPr/>
        </p:nvSpPr>
        <p:spPr>
          <a:xfrm>
            <a:off x="407519" y="2481837"/>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xmlns="" id="{CB1BC865-1C6A-45EB-8D8A-81CAE93C6488}"/>
              </a:ext>
            </a:extLst>
          </p:cNvPr>
          <p:cNvSpPr/>
          <p:nvPr/>
        </p:nvSpPr>
        <p:spPr>
          <a:xfrm>
            <a:off x="400287" y="395049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xmlns="" id="{4CD0ACF7-F318-4FF4-A5BE-D4057663952F}"/>
                  </a:ext>
                </a:extLst>
              </p:cNvPr>
              <p:cNvSpPr txBox="1"/>
              <p:nvPr/>
            </p:nvSpPr>
            <p:spPr>
              <a:xfrm>
                <a:off x="589946" y="416632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589946" y="4166322"/>
                <a:ext cx="1646605" cy="227370"/>
              </a:xfrm>
              <a:prstGeom prst="rect">
                <a:avLst/>
              </a:prstGeom>
              <a:blipFill rotWithShape="0">
                <a:blip r:embed="rId5"/>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xmlns="" id="{EA02E9D3-F49B-4345-A5FC-C9D06D95FA6F}"/>
                  </a:ext>
                </a:extLst>
              </p:cNvPr>
              <p:cNvSpPr txBox="1"/>
              <p:nvPr/>
            </p:nvSpPr>
            <p:spPr>
              <a:xfrm>
                <a:off x="394079" y="294933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394079" y="2949331"/>
                <a:ext cx="2032986" cy="53963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xmlns="" id="{7D78A4A3-A9CB-40DB-89B8-0C2D6E00076F}"/>
                  </a:ext>
                </a:extLst>
              </p:cNvPr>
              <p:cNvSpPr txBox="1"/>
              <p:nvPr/>
            </p:nvSpPr>
            <p:spPr>
              <a:xfrm>
                <a:off x="619822" y="5026207"/>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9822" y="5026207"/>
                <a:ext cx="3065391" cy="209096"/>
              </a:xfrm>
              <a:prstGeom prst="rect">
                <a:avLst/>
              </a:prstGeom>
              <a:blipFill rotWithShape="0">
                <a:blip r:embed="rId7"/>
                <a:stretch>
                  <a:fillRect l="-398" t="-5882" r="-1193" b="-2647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xmlns="" id="{31E54D92-77B4-40E4-9E61-F685CE87AC37}"/>
              </a:ext>
            </a:extLst>
          </p:cNvPr>
          <p:cNvSpPr txBox="1"/>
          <p:nvPr/>
        </p:nvSpPr>
        <p:spPr>
          <a:xfrm>
            <a:off x="400287" y="5647110"/>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xmlns="" id="{302710D9-4D3F-4BB5-B07C-05625047915E}"/>
                  </a:ext>
                </a:extLst>
              </p:cNvPr>
              <p:cNvSpPr txBox="1"/>
              <p:nvPr/>
            </p:nvSpPr>
            <p:spPr>
              <a:xfrm>
                <a:off x="2256042" y="404262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56042" y="4042620"/>
                <a:ext cx="1970347" cy="436466"/>
              </a:xfrm>
              <a:prstGeom prst="rect">
                <a:avLst/>
              </a:prstGeom>
              <a:blipFill rotWithShape="0">
                <a:blip r:embed="rId8"/>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7BEF77C-61E3-9048-AF7A-BE7CBAF1BAAE}"/>
              </a:ext>
            </a:extLst>
          </p:cNvPr>
          <p:cNvSpPr txBox="1"/>
          <p:nvPr/>
        </p:nvSpPr>
        <p:spPr>
          <a:xfrm>
            <a:off x="2344944" y="3144992"/>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7" name="テキスト ボックス 16">
            <a:extLst>
              <a:ext uri="{FF2B5EF4-FFF2-40B4-BE49-F238E27FC236}">
                <a16:creationId xmlns:a16="http://schemas.microsoft.com/office/drawing/2014/main" xmlns="" id="{D0E8C28A-4F84-4A3F-9D91-E5761D521061}"/>
              </a:ext>
            </a:extLst>
          </p:cNvPr>
          <p:cNvSpPr txBox="1"/>
          <p:nvPr/>
        </p:nvSpPr>
        <p:spPr>
          <a:xfrm>
            <a:off x="5561073" y="5467803"/>
            <a:ext cx="2888964" cy="400110"/>
          </a:xfrm>
          <a:prstGeom prst="rect">
            <a:avLst/>
          </a:prstGeom>
          <a:noFill/>
        </p:spPr>
        <p:txBody>
          <a:bodyPr wrap="square" rtlCol="0">
            <a:spAutoFit/>
          </a:bodyPr>
          <a:lstStyle/>
          <a:p>
            <a:pPr algn="ctr"/>
            <a:r>
              <a:rPr lang="en-US" altLang="ja-JP" sz="1000" dirty="0"/>
              <a:t>SDF</a:t>
            </a:r>
            <a:r>
              <a:rPr lang="ja-JP" altLang="en-US" sz="1000" dirty="0"/>
              <a:t>により定義されたスカラーフィールドが壁面の移動に合わせて変化する様子</a:t>
            </a:r>
            <a:endParaRPr lang="en-US" altLang="ja-JP" sz="1000"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xmlns="" id="{7D78A4A3-A9CB-40DB-89B8-0C2D6E00076F}"/>
                  </a:ext>
                </a:extLst>
              </p:cNvPr>
              <p:cNvSpPr txBox="1"/>
              <p:nvPr/>
            </p:nvSpPr>
            <p:spPr>
              <a:xfrm>
                <a:off x="617782" y="5235303"/>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7782" y="5235303"/>
                <a:ext cx="2242537" cy="232500"/>
              </a:xfrm>
              <a:prstGeom prst="rect">
                <a:avLst/>
              </a:prstGeom>
              <a:blipFill rotWithShape="0">
                <a:blip r:embed="rId9"/>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xmlns="" id="{D530DC2B-19A5-4B43-A352-B761977BA811}"/>
                  </a:ext>
                </a:extLst>
              </p:cNvPr>
              <p:cNvSpPr/>
              <p:nvPr/>
            </p:nvSpPr>
            <p:spPr>
              <a:xfrm>
                <a:off x="536759" y="447786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9" name="正方形/長方形 18">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36759" y="4477866"/>
                <a:ext cx="4115553" cy="57272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xmlns="" id="{D1F80EA0-9B51-498A-B89F-7CA9DCEBCCE0}"/>
                  </a:ext>
                </a:extLst>
              </p:cNvPr>
              <p:cNvSpPr txBox="1"/>
              <p:nvPr/>
            </p:nvSpPr>
            <p:spPr>
              <a:xfrm>
                <a:off x="2572673" y="2781015"/>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0" name="テキスト ボックス 19">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572673" y="2781015"/>
                <a:ext cx="1050672" cy="438133"/>
              </a:xfrm>
              <a:prstGeom prst="rect">
                <a:avLst/>
              </a:prstGeom>
              <a:blipFill rotWithShape="0">
                <a:blip r:embed="rId11"/>
                <a:stretch>
                  <a:fillRect l="-2326" t="-1389" r="-6977" b="-18056"/>
                </a:stretch>
              </a:blipFill>
            </p:spPr>
            <p:txBody>
              <a:bodyPr/>
              <a:lstStyle/>
              <a:p>
                <a:r>
                  <a:rPr lang="ja-JP" altLang="en-US">
                    <a:noFill/>
                  </a:rPr>
                  <a:t> </a:t>
                </a:r>
              </a:p>
            </p:txBody>
          </p:sp>
        </mc:Fallback>
      </mc:AlternateContent>
      <p:pic>
        <p:nvPicPr>
          <p:cNvPr id="21"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36078" y="2164756"/>
            <a:ext cx="2719754" cy="3301075"/>
          </a:xfrm>
          <a:prstGeom prst="rect">
            <a:avLst/>
          </a:prstGeom>
        </p:spPr>
      </p:pic>
    </p:spTree>
    <p:extLst>
      <p:ext uri="{BB962C8B-B14F-4D97-AF65-F5344CB8AC3E}">
        <p14:creationId xmlns:p14="http://schemas.microsoft.com/office/powerpoint/2010/main" val="3371253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repeatCount="indefinite" fill="hold" display="0">
                  <p:stCondLst>
                    <p:cond delay="indefinite"/>
                  </p:stCondLst>
                </p:cTn>
                <p:tgtEl>
                  <p:spTgt spid="2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a16="http://schemas.microsoft.com/office/drawing/2014/main" xmlns="" id="{9F61158F-00CB-457E-8228-AF09AF1D6263}"/>
              </a:ext>
            </a:extLst>
          </p:cNvPr>
          <p:cNvSpPr txBox="1"/>
          <p:nvPr/>
        </p:nvSpPr>
        <p:spPr>
          <a:xfrm>
            <a:off x="309933" y="1139898"/>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xmlns="" id="{E7DA0896-9E3B-4A12-9CB3-400E4B7A0CFB}"/>
                  </a:ext>
                </a:extLst>
              </p:cNvPr>
              <p:cNvSpPr txBox="1"/>
              <p:nvPr/>
            </p:nvSpPr>
            <p:spPr>
              <a:xfrm>
                <a:off x="582623" y="267723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82623" y="2677235"/>
                <a:ext cx="1427122" cy="207749"/>
              </a:xfrm>
              <a:prstGeom prst="rect">
                <a:avLst/>
              </a:prstGeom>
              <a:blipFill rotWithShape="0">
                <a:blip r:embed="rId2"/>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xmlns="" id="{409F1F7F-F250-4D9B-A940-364A0A667A80}"/>
              </a:ext>
            </a:extLst>
          </p:cNvPr>
          <p:cNvSpPr txBox="1"/>
          <p:nvPr/>
        </p:nvSpPr>
        <p:spPr>
          <a:xfrm>
            <a:off x="560065" y="1519505"/>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xmlns="" id="{F1742214-2B82-40D5-A5A2-36EEC990A37D}"/>
              </a:ext>
            </a:extLst>
          </p:cNvPr>
          <p:cNvSpPr/>
          <p:nvPr/>
        </p:nvSpPr>
        <p:spPr>
          <a:xfrm>
            <a:off x="480297" y="1519506"/>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xmlns="" id="{8DE02DA8-B91B-4661-9CC7-DB26031523A0}"/>
              </a:ext>
            </a:extLst>
          </p:cNvPr>
          <p:cNvSpPr txBox="1"/>
          <p:nvPr/>
        </p:nvSpPr>
        <p:spPr>
          <a:xfrm>
            <a:off x="582623" y="2289046"/>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xmlns="" id="{AC2BC780-1C5D-44DD-9C60-D2AAE8765D71}"/>
              </a:ext>
            </a:extLst>
          </p:cNvPr>
          <p:cNvSpPr txBox="1"/>
          <p:nvPr/>
        </p:nvSpPr>
        <p:spPr>
          <a:xfrm>
            <a:off x="565553" y="3757705"/>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xmlns="" id="{914376E5-52F7-4804-B04F-EE1EB2407943}"/>
              </a:ext>
            </a:extLst>
          </p:cNvPr>
          <p:cNvSpPr/>
          <p:nvPr/>
        </p:nvSpPr>
        <p:spPr>
          <a:xfrm>
            <a:off x="437015" y="246217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xmlns="" id="{CB1BC865-1C6A-45EB-8D8A-81CAE93C6488}"/>
              </a:ext>
            </a:extLst>
          </p:cNvPr>
          <p:cNvSpPr/>
          <p:nvPr/>
        </p:nvSpPr>
        <p:spPr>
          <a:xfrm>
            <a:off x="429783" y="3930831"/>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xmlns="" id="{4CD0ACF7-F318-4FF4-A5BE-D4057663952F}"/>
                  </a:ext>
                </a:extLst>
              </p:cNvPr>
              <p:cNvSpPr txBox="1"/>
              <p:nvPr/>
            </p:nvSpPr>
            <p:spPr>
              <a:xfrm>
                <a:off x="619442" y="4146657"/>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619442" y="4146657"/>
                <a:ext cx="1646605" cy="227370"/>
              </a:xfrm>
              <a:prstGeom prst="rect">
                <a:avLst/>
              </a:prstGeom>
              <a:blipFill rotWithShape="0">
                <a:blip r:embed="rId3"/>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xmlns="" id="{EA02E9D3-F49B-4345-A5FC-C9D06D95FA6F}"/>
                  </a:ext>
                </a:extLst>
              </p:cNvPr>
              <p:cNvSpPr txBox="1"/>
              <p:nvPr/>
            </p:nvSpPr>
            <p:spPr>
              <a:xfrm>
                <a:off x="423575" y="2929666"/>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423575" y="2929666"/>
                <a:ext cx="2032986" cy="53963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xmlns="" id="{7D78A4A3-A9CB-40DB-89B8-0C2D6E00076F}"/>
                  </a:ext>
                </a:extLst>
              </p:cNvPr>
              <p:cNvSpPr txBox="1"/>
              <p:nvPr/>
            </p:nvSpPr>
            <p:spPr>
              <a:xfrm>
                <a:off x="649318" y="5006542"/>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9318" y="5006542"/>
                <a:ext cx="3065391" cy="209096"/>
              </a:xfrm>
              <a:prstGeom prst="rect">
                <a:avLst/>
              </a:prstGeom>
              <a:blipFill rotWithShape="0">
                <a:blip r:embed="rId5"/>
                <a:stretch>
                  <a:fillRect l="-398" t="-2857" r="-1394" b="-22857"/>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xmlns="" id="{31E54D92-77B4-40E4-9E61-F685CE87AC37}"/>
              </a:ext>
            </a:extLst>
          </p:cNvPr>
          <p:cNvSpPr txBox="1"/>
          <p:nvPr/>
        </p:nvSpPr>
        <p:spPr>
          <a:xfrm>
            <a:off x="429783" y="5627445"/>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xmlns="" id="{302710D9-4D3F-4BB5-B07C-05625047915E}"/>
                  </a:ext>
                </a:extLst>
              </p:cNvPr>
              <p:cNvSpPr txBox="1"/>
              <p:nvPr/>
            </p:nvSpPr>
            <p:spPr>
              <a:xfrm>
                <a:off x="2285538" y="4022955"/>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85538" y="4022955"/>
                <a:ext cx="1970347" cy="43646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7BEF77C-61E3-9048-AF7A-BE7CBAF1BAAE}"/>
              </a:ext>
            </a:extLst>
          </p:cNvPr>
          <p:cNvSpPr txBox="1"/>
          <p:nvPr/>
        </p:nvSpPr>
        <p:spPr>
          <a:xfrm>
            <a:off x="2374440" y="3125327"/>
            <a:ext cx="530090" cy="715581"/>
          </a:xfrm>
          <a:prstGeom prst="rect">
            <a:avLst/>
          </a:prstGeom>
          <a:noFill/>
        </p:spPr>
        <p:txBody>
          <a:bodyPr wrap="square" rtlCol="0">
            <a:spAutoFit/>
          </a:bodyPr>
          <a:lstStyle/>
          <a:p>
            <a:r>
              <a:rPr lang="en-US" altLang="ja-JP" sz="4050" dirty="0"/>
              <a:t>+</a:t>
            </a:r>
            <a:endParaRPr lang="ja-JP" altLang="en-US" sz="405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7D78A4A3-A9CB-40DB-89B8-0C2D6E00076F}"/>
                  </a:ext>
                </a:extLst>
              </p:cNvPr>
              <p:cNvSpPr txBox="1"/>
              <p:nvPr/>
            </p:nvSpPr>
            <p:spPr>
              <a:xfrm>
                <a:off x="647278" y="5215638"/>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7278" y="5215638"/>
                <a:ext cx="2242537" cy="232500"/>
              </a:xfrm>
              <a:prstGeom prst="rect">
                <a:avLst/>
              </a:prstGeom>
              <a:blipFill rotWithShape="0">
                <a:blip r:embed="rId7"/>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xmlns="" id="{D530DC2B-19A5-4B43-A352-B761977BA811}"/>
                  </a:ext>
                </a:extLst>
              </p:cNvPr>
              <p:cNvSpPr/>
              <p:nvPr/>
            </p:nvSpPr>
            <p:spPr>
              <a:xfrm>
                <a:off x="566255" y="4458201"/>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8" name="正方形/長方形 17">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66255" y="4458201"/>
                <a:ext cx="4115553" cy="572721"/>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xmlns="" id="{D1F80EA0-9B51-498A-B89F-7CA9DCEBCCE0}"/>
                  </a:ext>
                </a:extLst>
              </p:cNvPr>
              <p:cNvSpPr txBox="1"/>
              <p:nvPr/>
            </p:nvSpPr>
            <p:spPr>
              <a:xfrm>
                <a:off x="2602169" y="276135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19" name="テキスト ボックス 18">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602169" y="2761350"/>
                <a:ext cx="1050672" cy="438133"/>
              </a:xfrm>
              <a:prstGeom prst="rect">
                <a:avLst/>
              </a:prstGeom>
              <a:blipFill rotWithShape="0">
                <a:blip r:embed="rId9"/>
                <a:stretch>
                  <a:fillRect l="-2907" t="-1389" r="-6395" b="-16667"/>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3868BC8D-C46C-430A-A2F4-20ADC01C7BC4}"/>
              </a:ext>
            </a:extLst>
          </p:cNvPr>
          <p:cNvSpPr txBox="1"/>
          <p:nvPr/>
        </p:nvSpPr>
        <p:spPr>
          <a:xfrm>
            <a:off x="5826459" y="5142775"/>
            <a:ext cx="2888964" cy="246221"/>
          </a:xfrm>
          <a:prstGeom prst="rect">
            <a:avLst/>
          </a:prstGeom>
          <a:noFill/>
        </p:spPr>
        <p:txBody>
          <a:bodyPr wrap="square" rtlCol="0">
            <a:spAutoFit/>
          </a:bodyPr>
          <a:lstStyle/>
          <a:p>
            <a:pPr algn="ctr"/>
            <a:r>
              <a:rPr lang="en-US" altLang="ja-JP" sz="1000" dirty="0"/>
              <a:t>SFD</a:t>
            </a:r>
            <a:r>
              <a:rPr lang="ja-JP" altLang="en-US" sz="1000" dirty="0"/>
              <a:t>・</a:t>
            </a:r>
            <a:r>
              <a:rPr lang="en-US" altLang="ja-JP" sz="1000" dirty="0"/>
              <a:t>IBM</a:t>
            </a:r>
            <a:r>
              <a:rPr lang="ja-JP" altLang="en-US" sz="1000" dirty="0"/>
              <a:t>それぞれによりつくられるフィールド</a:t>
            </a:r>
            <a:endParaRPr lang="en-US" altLang="ja-JP" sz="1000" dirty="0"/>
          </a:p>
        </p:txBody>
      </p:sp>
      <p:pic>
        <p:nvPicPr>
          <p:cNvPr id="21" name="図 20">
            <a:extLst>
              <a:ext uri="{FF2B5EF4-FFF2-40B4-BE49-F238E27FC236}">
                <a16:creationId xmlns:a16="http://schemas.microsoft.com/office/drawing/2014/main" xmlns="" id="{F78E0369-6287-49A7-8D11-212748C30E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9136" y="2677235"/>
            <a:ext cx="1857373" cy="2418089"/>
          </a:xfrm>
          <a:prstGeom prst="rect">
            <a:avLst/>
          </a:prstGeom>
          <a:ln w="19050">
            <a:solidFill>
              <a:schemeClr val="bg1">
                <a:lumMod val="50000"/>
              </a:schemeClr>
            </a:solidFill>
          </a:ln>
        </p:spPr>
      </p:pic>
      <p:pic>
        <p:nvPicPr>
          <p:cNvPr id="22" name="図 21">
            <a:extLst>
              <a:ext uri="{FF2B5EF4-FFF2-40B4-BE49-F238E27FC236}">
                <a16:creationId xmlns:a16="http://schemas.microsoft.com/office/drawing/2014/main" xmlns="" id="{E343C793-FC67-4B7F-8B24-C34715C8E8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46164" y="2677234"/>
            <a:ext cx="1857373" cy="2418089"/>
          </a:xfrm>
          <a:prstGeom prst="rect">
            <a:avLst/>
          </a:prstGeom>
          <a:ln w="19050">
            <a:solidFill>
              <a:schemeClr val="bg1">
                <a:lumMod val="50000"/>
              </a:schemeClr>
            </a:solidFill>
          </a:ln>
        </p:spPr>
      </p:pic>
    </p:spTree>
    <p:extLst>
      <p:ext uri="{BB962C8B-B14F-4D97-AF65-F5344CB8AC3E}">
        <p14:creationId xmlns:p14="http://schemas.microsoft.com/office/powerpoint/2010/main" val="316864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粉末金型充填の高速化に用いられる。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622780"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396312" y="4754531"/>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xmlns="" id="{B7D6DF66-4993-9844-84EC-027CACEED1D6}"/>
              </a:ext>
            </a:extLst>
          </p:cNvPr>
          <p:cNvSpPr/>
          <p:nvPr/>
        </p:nvSpPr>
        <p:spPr>
          <a:xfrm>
            <a:off x="1025986"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289759" y="2584871"/>
            <a:ext cx="445425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3983231" y="2123206"/>
            <a:ext cx="476078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領域をつくりだす</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xmlns="" id="{2DFC3633-BC81-47E0-B028-6FEFC1104494}"/>
              </a:ext>
            </a:extLst>
          </p:cNvPr>
          <p:cNvSpPr txBox="1"/>
          <p:nvPr/>
        </p:nvSpPr>
        <p:spPr>
          <a:xfrm>
            <a:off x="4289759" y="4033304"/>
            <a:ext cx="444989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吸引効果によって粒子にどのような力が作用し、充填が促進されるのか明らかになっていない。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7698C3BB-716A-AE45-89BB-89A7A0FA5B91}"/>
              </a:ext>
            </a:extLst>
          </p:cNvPr>
          <p:cNvSpPr txBox="1"/>
          <p:nvPr/>
        </p:nvSpPr>
        <p:spPr>
          <a:xfrm>
            <a:off x="3978871" y="3586909"/>
            <a:ext cx="516512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粒子への作用の仕方が不明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効果を発生させる下杵の降下について、その速度が吸引効果に与える影響が明らかになっていない。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a16="http://schemas.microsoft.com/office/drawing/2014/main" xmlns="" id="{974C79EA-8A63-4D4B-8A89-C03D922E2A75}"/>
              </a:ext>
            </a:extLst>
          </p:cNvPr>
          <p:cNvSpPr/>
          <p:nvPr/>
        </p:nvSpPr>
        <p:spPr>
          <a:xfrm>
            <a:off x="4244040" y="517636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7698C3BB-716A-AE45-89BB-89A7A0FA5B91}"/>
              </a:ext>
            </a:extLst>
          </p:cNvPr>
          <p:cNvSpPr txBox="1"/>
          <p:nvPr/>
        </p:nvSpPr>
        <p:spPr>
          <a:xfrm>
            <a:off x="3978870" y="4684359"/>
            <a:ext cx="5165129"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下杵の降下速度の影響が不明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smtClean="0">
                <a:solidFill>
                  <a:srgbClr val="FF0000"/>
                </a:solidFill>
                <a:latin typeface="メイリオ" panose="020B0604030504040204" pitchFamily="50" charset="-128"/>
                <a:ea typeface="メイリオ" panose="020B0604030504040204" pitchFamily="50" charset="-128"/>
              </a:rPr>
              <a:t>問題点</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smtClean="0"/>
              <a:t> 本研究</a:t>
            </a:r>
            <a:r>
              <a:rPr lang="ja-JP" altLang="en-US" dirty="0"/>
              <a:t>の目的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xmlns="" id="{2DFC3633-BC81-47E0-B028-6FEFC1104494}"/>
              </a:ext>
            </a:extLst>
          </p:cNvPr>
          <p:cNvSpPr txBox="1"/>
          <p:nvPr/>
        </p:nvSpPr>
        <p:spPr>
          <a:xfrm>
            <a:off x="446869" y="1670389"/>
            <a:ext cx="617255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・視覚的な</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観測</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は限界がある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速度は加速の影響で任意の値を設定することが難しい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・充填途中も</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含め詳細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に状態を観測</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xmlns=""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257" y="1160575"/>
            <a:ext cx="2925221" cy="292522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6508" y="2482235"/>
            <a:ext cx="2807495" cy="3295755"/>
          </a:xfrm>
          <a:prstGeom prst="rect">
            <a:avLst/>
          </a:prstGeom>
        </p:spPr>
      </p:pic>
      <p:pic>
        <p:nvPicPr>
          <p:cNvPr id="3" name="0001-005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0139" r="10638"/>
          <a:stretch/>
        </p:blipFill>
        <p:spPr>
          <a:xfrm>
            <a:off x="6138425" y="2393028"/>
            <a:ext cx="2704238" cy="3413505"/>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649801" y="1081897"/>
            <a:ext cx="3259980"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295900" y="1484239"/>
            <a:ext cx="353901" cy="13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118329" y="5580511"/>
            <a:ext cx="662618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33" idx="1"/>
            <a:endCxn id="31" idx="6"/>
          </p:cNvCxnSpPr>
          <p:nvPr/>
        </p:nvCxnSpPr>
        <p:spPr>
          <a:xfrm flipH="1">
            <a:off x="5247349" y="3510799"/>
            <a:ext cx="316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5564075" y="3095300"/>
            <a:ext cx="3345706" cy="830997"/>
          </a:xfrm>
          <a:prstGeom prst="rect">
            <a:avLst/>
          </a:prstGeom>
          <a:noFill/>
        </p:spPr>
        <p:txBody>
          <a:bodyPr wrap="square" rtlCol="0">
            <a:spAutoFit/>
          </a:bodyPr>
          <a:lstStyle/>
          <a:p>
            <a:r>
              <a:rPr lang="ja-JP" altLang="en-US" sz="2400" dirty="0" smtClean="0"/>
              <a:t>中心部分に粒子</a:t>
            </a:r>
            <a:endParaRPr lang="en-US" altLang="ja-JP" sz="2400" dirty="0" smtClean="0"/>
          </a:p>
          <a:p>
            <a:r>
              <a:rPr lang="ja-JP" altLang="en-US" sz="2400" dirty="0" smtClean="0"/>
              <a:t>その周りに空気がある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42" name="テキスト ボックス 41"/>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2" presetClass="entr" presetSubtype="8"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500" fill="hold"/>
                                        <p:tgtEl>
                                          <p:spTgt spid="60"/>
                                        </p:tgtEl>
                                        <p:attrNameLst>
                                          <p:attrName>ppt_x</p:attrName>
                                        </p:attrNameLst>
                                      </p:cBhvr>
                                      <p:tavLst>
                                        <p:tav tm="0">
                                          <p:val>
                                            <p:strVal val="0-#ppt_w/2"/>
                                          </p:val>
                                        </p:tav>
                                        <p:tav tm="100000">
                                          <p:val>
                                            <p:strVal val="#ppt_x"/>
                                          </p:val>
                                        </p:tav>
                                      </p:tavLst>
                                    </p:anim>
                                    <p:anim calcmode="lin" valueType="num">
                                      <p:cBhvr additive="base">
                                        <p:cTn id="58" dur="500" fill="hold"/>
                                        <p:tgtEl>
                                          <p:spTgt spid="60"/>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500" fill="hold"/>
                                        <p:tgtEl>
                                          <p:spTgt spid="59"/>
                                        </p:tgtEl>
                                        <p:attrNameLst>
                                          <p:attrName>ppt_x</p:attrName>
                                        </p:attrNameLst>
                                      </p:cBhvr>
                                      <p:tavLst>
                                        <p:tav tm="0">
                                          <p:val>
                                            <p:strVal val="0-#ppt_w/2"/>
                                          </p:val>
                                        </p:tav>
                                        <p:tav tm="100000">
                                          <p:val>
                                            <p:strVal val="#ppt_x"/>
                                          </p:val>
                                        </p:tav>
                                      </p:tavLst>
                                    </p:anim>
                                    <p:anim calcmode="lin" valueType="num">
                                      <p:cBhvr additive="base">
                                        <p:cTn id="62"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6454" r="9182" b="2186"/>
          <a:stretch/>
        </p:blipFill>
        <p:spPr>
          <a:xfrm>
            <a:off x="305567" y="1020682"/>
            <a:ext cx="4079145" cy="3077593"/>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725699" y="1098520"/>
            <a:ext cx="574274" cy="2963662"/>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161715" y="2412694"/>
            <a:ext cx="1198430" cy="164948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1047559" y="5742287"/>
            <a:ext cx="2964584" cy="307777"/>
          </a:xfrm>
          <a:prstGeom prst="rect">
            <a:avLst/>
          </a:prstGeom>
          <a:noFill/>
        </p:spPr>
        <p:txBody>
          <a:bodyPr wrap="square" rtlCol="0">
            <a:spAutoFit/>
          </a:bodyPr>
          <a:lstStyle/>
          <a:p>
            <a:pPr algn="ctr"/>
            <a:r>
              <a:rPr lang="ja-JP" altLang="en-US" sz="1400" dirty="0" smtClean="0"/>
              <a:t>フラックスの観測面</a:t>
            </a:r>
            <a:endParaRPr lang="en-US" altLang="ja-JP" sz="1400" dirty="0"/>
          </a:p>
        </p:txBody>
      </p:sp>
      <p:sp>
        <p:nvSpPr>
          <p:cNvPr id="14" name="テキスト ボックス 13">
            <a:extLst>
              <a:ext uri="{FF2B5EF4-FFF2-40B4-BE49-F238E27FC236}">
                <a16:creationId xmlns:a16="http://schemas.microsoft.com/office/drawing/2014/main" xmlns="" id="{2593B1A0-6823-834D-BB53-4E3E518EA3D6}"/>
              </a:ext>
            </a:extLst>
          </p:cNvPr>
          <p:cNvSpPr txBox="1"/>
          <p:nvPr/>
        </p:nvSpPr>
        <p:spPr>
          <a:xfrm>
            <a:off x="4529136" y="1724916"/>
            <a:ext cx="4540182" cy="769441"/>
          </a:xfrm>
          <a:prstGeom prst="rect">
            <a:avLst/>
          </a:prstGeom>
          <a:noFill/>
        </p:spPr>
        <p:txBody>
          <a:bodyPr wrap="square" rtlCol="0">
            <a:spAutoFit/>
          </a:bodyPr>
          <a:lstStyle/>
          <a:p>
            <a:r>
              <a:rPr lang="ja-JP" altLang="en-US" sz="2200" dirty="0" smtClean="0">
                <a:solidFill>
                  <a:srgbClr val="FF0000"/>
                </a:solidFill>
                <a:latin typeface="メイリオ" panose="020B0604030504040204" pitchFamily="50" charset="-128"/>
                <a:ea typeface="メイリオ" panose="020B0604030504040204" pitchFamily="50" charset="-128"/>
              </a:rPr>
              <a:t>一定以上の下杵の降下速度</a:t>
            </a:r>
            <a:r>
              <a:rPr lang="ja-JP" altLang="en-US" sz="2200" dirty="0" smtClean="0">
                <a:latin typeface="メイリオ" panose="020B0604030504040204" pitchFamily="50" charset="-128"/>
                <a:ea typeface="メイリオ" panose="020B0604030504040204" pitchFamily="50" charset="-128"/>
              </a:rPr>
              <a:t>が</a:t>
            </a:r>
            <a:r>
              <a:rPr lang="ja-JP" altLang="en-US" sz="2200" dirty="0">
                <a:latin typeface="メイリオ" panose="020B0604030504040204" pitchFamily="50" charset="-128"/>
                <a:ea typeface="メイリオ" panose="020B0604030504040204" pitchFamily="50" charset="-128"/>
              </a:rPr>
              <a:t>吸引効果の発生には</a:t>
            </a:r>
            <a:r>
              <a:rPr lang="ja-JP" altLang="en-US" sz="2200" dirty="0" smtClean="0">
                <a:latin typeface="メイリオ" panose="020B0604030504040204" pitchFamily="50" charset="-128"/>
                <a:ea typeface="メイリオ" panose="020B0604030504040204" pitchFamily="50" charset="-128"/>
              </a:rPr>
              <a:t>必要と考えられる</a:t>
            </a:r>
            <a:endParaRPr lang="en-US" altLang="ja-JP" sz="2200"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59" y="4259995"/>
            <a:ext cx="2964584" cy="1482292"/>
          </a:xfrm>
          <a:prstGeom prst="rect">
            <a:avLst/>
          </a:prstGeom>
        </p:spPr>
      </p:pic>
      <p:sp>
        <p:nvSpPr>
          <p:cNvPr id="17" name="テキスト ボックス 16">
            <a:extLst>
              <a:ext uri="{FF2B5EF4-FFF2-40B4-BE49-F238E27FC236}">
                <a16:creationId xmlns:a16="http://schemas.microsoft.com/office/drawing/2014/main" xmlns="" id="{2593B1A0-6823-834D-BB53-4E3E518EA3D6}"/>
              </a:ext>
            </a:extLst>
          </p:cNvPr>
          <p:cNvSpPr txBox="1"/>
          <p:nvPr/>
        </p:nvSpPr>
        <p:spPr>
          <a:xfrm>
            <a:off x="4529136" y="1324806"/>
            <a:ext cx="4529138"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a:t>
            </a:r>
            <a:r>
              <a:rPr lang="en-US" altLang="ja-JP" dirty="0" smtClean="0">
                <a:latin typeface="メイリオ" panose="020B0604030504040204" pitchFamily="50" charset="-128"/>
                <a:ea typeface="メイリオ" panose="020B0604030504040204" pitchFamily="50" charset="-128"/>
              </a:rPr>
              <a:t>mm/s</a:t>
            </a:r>
            <a:r>
              <a:rPr lang="ja-JP" altLang="en-US" dirty="0" smtClean="0">
                <a:latin typeface="メイリオ" panose="020B0604030504040204" pitchFamily="50" charset="-128"/>
                <a:ea typeface="メイリオ" panose="020B0604030504040204" pitchFamily="50" charset="-128"/>
              </a:rPr>
              <a:t>が他と異なる</a:t>
            </a:r>
            <a:endParaRPr lang="en-US" altLang="ja-JP" dirty="0" smtClean="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フラックスの大きさは下杵</a:t>
            </a:r>
            <a:r>
              <a:rPr lang="ja-JP" altLang="en-US" sz="2200" dirty="0">
                <a:latin typeface="メイリオ" panose="020B0604030504040204" pitchFamily="50" charset="-128"/>
                <a:ea typeface="メイリオ" panose="020B0604030504040204" pitchFamily="50" charset="-128"/>
              </a:rPr>
              <a:t>の降下</a:t>
            </a:r>
            <a:r>
              <a:rPr lang="ja-JP" altLang="en-US" sz="2200" dirty="0" smtClean="0">
                <a:latin typeface="メイリオ" panose="020B0604030504040204" pitchFamily="50" charset="-128"/>
                <a:ea typeface="メイリオ" panose="020B0604030504040204" pitchFamily="50" charset="-128"/>
              </a:rPr>
              <a:t>速度に比例している</a:t>
            </a:r>
            <a:endParaRPr lang="en-US" altLang="ja-JP" sz="2200" dirty="0" smtClean="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529136" y="2785047"/>
            <a:ext cx="4529138"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②下杵降下の瞬間にフラックスが上昇</a:t>
            </a:r>
            <a:endParaRPr lang="en-US" altLang="ja-JP" dirty="0" smtClean="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18092" y="4817508"/>
            <a:ext cx="4540182" cy="1107996"/>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フラックスの上昇が現れる早さに差が見られ、充填</a:t>
            </a:r>
            <a:r>
              <a:rPr lang="ja-JP" altLang="en-US" sz="2200" dirty="0">
                <a:latin typeface="メイリオ" panose="020B0604030504040204" pitchFamily="50" charset="-128"/>
                <a:ea typeface="メイリオ" panose="020B0604030504040204" pitchFamily="50" charset="-128"/>
              </a:rPr>
              <a:t>完了</a:t>
            </a:r>
            <a:r>
              <a:rPr lang="ja-JP" altLang="en-US" sz="2200" dirty="0" smtClean="0">
                <a:latin typeface="メイリオ" panose="020B0604030504040204" pitchFamily="50" charset="-128"/>
                <a:ea typeface="メイリオ" panose="020B0604030504040204" pitchFamily="50" charset="-128"/>
              </a:rPr>
              <a:t>時間の短さと一致している</a:t>
            </a:r>
            <a:endParaRPr lang="en-US" altLang="ja-JP" sz="2200" dirty="0" smtClean="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518092" y="4403214"/>
            <a:ext cx="4529138"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③充填の終盤にフラックスが上昇</a:t>
            </a:r>
            <a:endParaRPr lang="en-US" altLang="ja-JP" dirty="0" smtClean="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xmlns="" id="{2593B1A0-6823-834D-BB53-4E3E518EA3D6}"/>
              </a:ext>
            </a:extLst>
          </p:cNvPr>
          <p:cNvSpPr txBox="1"/>
          <p:nvPr/>
        </p:nvSpPr>
        <p:spPr>
          <a:xfrm>
            <a:off x="3791596" y="2494357"/>
            <a:ext cx="4302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①</a:t>
            </a:r>
            <a:endParaRPr lang="en-US" altLang="ja-JP" sz="2400" dirty="0" smtClean="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800821" y="2829735"/>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300552" y="1511405"/>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smtClean="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740091" y="1973070"/>
            <a:ext cx="430291"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③</a:t>
            </a:r>
            <a:endParaRPr lang="en-US" altLang="ja-JP" sz="24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646316" y="558543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1217560" y="5680898"/>
            <a:ext cx="677251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下杵降下の瞬間の作用で吸引効果が発生する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493671" y="5409318"/>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cxnSp>
        <p:nvCxnSpPr>
          <p:cNvPr id="23" name="直線コネクタ 22"/>
          <p:cNvCxnSpPr/>
          <p:nvPr/>
        </p:nvCxnSpPr>
        <p:spPr>
          <a:xfrm>
            <a:off x="6480871"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xmlns="" id="{2593B1A0-6823-834D-BB53-4E3E518EA3D6}"/>
              </a:ext>
            </a:extLst>
          </p:cNvPr>
          <p:cNvSpPr txBox="1"/>
          <p:nvPr/>
        </p:nvSpPr>
        <p:spPr>
          <a:xfrm>
            <a:off x="5583834" y="3339352"/>
            <a:ext cx="1247211" cy="461665"/>
          </a:xfrm>
          <a:prstGeom prst="rect">
            <a:avLst/>
          </a:prstGeom>
          <a:noFill/>
        </p:spPr>
        <p:txBody>
          <a:bodyPr wrap="square" rtlCol="0">
            <a:spAutoFit/>
          </a:bodyPr>
          <a:lstStyle/>
          <a:p>
            <a:pPr algn="ctr"/>
            <a:r>
              <a:rPr lang="en-US" altLang="ja-JP" sz="2400" dirty="0" smtClean="0"/>
              <a:t>0.002 s</a:t>
            </a:r>
            <a:endParaRPr lang="en-US" altLang="ja-JP" sz="2400" dirty="0"/>
          </a:p>
        </p:txBody>
      </p:sp>
      <p:sp>
        <p:nvSpPr>
          <p:cNvPr id="39" name="テキスト ボックス 38">
            <a:extLst>
              <a:ext uri="{FF2B5EF4-FFF2-40B4-BE49-F238E27FC236}">
                <a16:creationId xmlns:a16="http://schemas.microsoft.com/office/drawing/2014/main" xmlns="" id="{8040607D-C2AF-4B1D-8B0F-8EE53AB94E73}"/>
              </a:ext>
            </a:extLst>
          </p:cNvPr>
          <p:cNvSpPr txBox="1"/>
          <p:nvPr/>
        </p:nvSpPr>
        <p:spPr>
          <a:xfrm>
            <a:off x="4297442" y="2607981"/>
            <a:ext cx="1721768" cy="707886"/>
          </a:xfrm>
          <a:prstGeom prst="rect">
            <a:avLst/>
          </a:prstGeom>
          <a:noFill/>
        </p:spPr>
        <p:txBody>
          <a:bodyPr wrap="square" rtlCol="0">
            <a:spAutoFit/>
          </a:bodyPr>
          <a:lstStyle/>
          <a:p>
            <a:r>
              <a:rPr lang="ja-JP" altLang="en-US" sz="2000" dirty="0" smtClean="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8</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smtClean="0">
                <a:latin typeface="Arial" panose="020B0604020202020204" pitchFamily="34" charset="0"/>
                <a:ea typeface="メイリオ" panose="020B0604030504040204" pitchFamily="50" charset="-128"/>
                <a:cs typeface="Arial" panose="020B0604020202020204" pitchFamily="34" charset="0"/>
              </a:rPr>
              <a:t>（最大）</a:t>
            </a:r>
            <a:endParaRPr lang="ja-JP" altLang="en-US" sz="2000" dirty="0">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4603817" y="3906897"/>
            <a:ext cx="4454457" cy="707886"/>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・下杵の降下速度に比例して作用する力が大きい</a:t>
            </a:r>
            <a:endParaRPr lang="en-US" altLang="ja-JP" sz="2000" dirty="0" smtClean="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xmlns="" id="{8040607D-C2AF-4B1D-8B0F-8EE53AB94E73}"/>
              </a:ext>
            </a:extLst>
          </p:cNvPr>
          <p:cNvSpPr txBox="1"/>
          <p:nvPr/>
        </p:nvSpPr>
        <p:spPr>
          <a:xfrm>
            <a:off x="4297442" y="1273629"/>
            <a:ext cx="1721768" cy="707886"/>
          </a:xfrm>
          <a:prstGeom prst="rect">
            <a:avLst/>
          </a:prstGeom>
          <a:noFill/>
        </p:spPr>
        <p:txBody>
          <a:bodyPr wrap="square" rtlCol="0">
            <a:spAutoFit/>
          </a:bodyPr>
          <a:lstStyle/>
          <a:p>
            <a:r>
              <a:rPr lang="ja-JP" altLang="en-US" sz="2000" dirty="0" smtClean="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9</a:t>
            </a:r>
            <a:r>
              <a:rPr lang="ja-JP" altLang="en-US" sz="20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smtClean="0">
                <a:latin typeface="Arial" panose="020B0604020202020204" pitchFamily="34" charset="0"/>
                <a:ea typeface="メイリオ" panose="020B0604030504040204" pitchFamily="50" charset="-128"/>
                <a:cs typeface="Arial" panose="020B0604020202020204" pitchFamily="34" charset="0"/>
              </a:rPr>
              <a:t>（最大）</a:t>
            </a:r>
            <a:endParaRPr lang="ja-JP" altLang="en-US" sz="2000" dirty="0">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p:cNvSpPr/>
          <p:nvPr/>
        </p:nvSpPr>
        <p:spPr>
          <a:xfrm>
            <a:off x="4465440" y="4823632"/>
            <a:ext cx="4572000" cy="400110"/>
          </a:xfrm>
          <a:prstGeom prst="rect">
            <a:avLst/>
          </a:prstGeom>
        </p:spPr>
        <p:txBody>
          <a:bodyPr>
            <a:spAutoFit/>
          </a:bodyPr>
          <a:lstStyle/>
          <a:p>
            <a:r>
              <a:rPr lang="ja-JP" altLang="en-US" sz="2000" dirty="0" smtClean="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時間の経過に対する力の減衰が早い</a:t>
            </a:r>
            <a:endParaRPr lang="en-US" altLang="ja-JP" sz="2000" dirty="0">
              <a:latin typeface="メイリオ" panose="020B0604030504040204" pitchFamily="50" charset="-128"/>
              <a:ea typeface="メイリオ" panose="020B0604030504040204" pitchFamily="50" charset="-128"/>
            </a:endParaRPr>
          </a:p>
        </p:txBody>
      </p:sp>
      <p:pic>
        <p:nvPicPr>
          <p:cNvPr id="53" name="図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44" y="1038740"/>
            <a:ext cx="3516156" cy="4434321"/>
          </a:xfrm>
          <a:prstGeom prst="rect">
            <a:avLst/>
          </a:prstGeom>
        </p:spPr>
      </p:pic>
      <p:pic>
        <p:nvPicPr>
          <p:cNvPr id="54" name="図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065" y="999059"/>
            <a:ext cx="3491510" cy="4434321"/>
          </a:xfrm>
          <a:prstGeom prst="rect">
            <a:avLst/>
          </a:prstGeom>
        </p:spPr>
      </p:pic>
      <p:sp>
        <p:nvSpPr>
          <p:cNvPr id="55" name="テキスト ボックス 54">
            <a:extLst>
              <a:ext uri="{FF2B5EF4-FFF2-40B4-BE49-F238E27FC236}">
                <a16:creationId xmlns:a16="http://schemas.microsoft.com/office/drawing/2014/main" xmlns="" id="{2593B1A0-6823-834D-BB53-4E3E518EA3D6}"/>
              </a:ext>
            </a:extLst>
          </p:cNvPr>
          <p:cNvSpPr txBox="1"/>
          <p:nvPr/>
        </p:nvSpPr>
        <p:spPr>
          <a:xfrm>
            <a:off x="6443045" y="3331480"/>
            <a:ext cx="1247211" cy="461665"/>
          </a:xfrm>
          <a:prstGeom prst="rect">
            <a:avLst/>
          </a:prstGeom>
          <a:noFill/>
        </p:spPr>
        <p:txBody>
          <a:bodyPr wrap="square" rtlCol="0">
            <a:spAutoFit/>
          </a:bodyPr>
          <a:lstStyle/>
          <a:p>
            <a:pPr algn="ctr"/>
            <a:r>
              <a:rPr lang="en-US" altLang="ja-JP" sz="2400" dirty="0" smtClean="0"/>
              <a:t>0.006 s</a:t>
            </a:r>
            <a:endParaRPr lang="en-US" altLang="ja-JP" sz="2400" dirty="0"/>
          </a:p>
        </p:txBody>
      </p:sp>
      <p:cxnSp>
        <p:nvCxnSpPr>
          <p:cNvPr id="56" name="直線コネクタ 55"/>
          <p:cNvCxnSpPr/>
          <p:nvPr/>
        </p:nvCxnSpPr>
        <p:spPr>
          <a:xfrm>
            <a:off x="6540440"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xit" presetSubtype="0" fill="hold" grpId="0" nodeType="with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0-#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0-#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P spid="39" grpId="0"/>
      <p:bldP spid="42"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69" y="1041553"/>
            <a:ext cx="4409106" cy="4409106"/>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034" y="1043878"/>
            <a:ext cx="3382716" cy="2537037"/>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553215" y="3551616"/>
            <a:ext cx="3252354" cy="830997"/>
          </a:xfrm>
          <a:prstGeom prst="rect">
            <a:avLst/>
          </a:prstGeom>
          <a:noFill/>
        </p:spPr>
        <p:txBody>
          <a:bodyPr wrap="square" rtlCol="0">
            <a:spAutoFit/>
          </a:bodyPr>
          <a:lstStyle/>
          <a:p>
            <a:r>
              <a:rPr lang="ja-JP" altLang="en-US" sz="2400" dirty="0"/>
              <a:t>空気</a:t>
            </a:r>
            <a:r>
              <a:rPr kumimoji="1" lang="ja-JP" altLang="en-US" sz="2400" dirty="0" smtClean="0"/>
              <a:t>が粒子の流入路を狭</a:t>
            </a:r>
            <a:r>
              <a:rPr lang="ja-JP" altLang="en-US" sz="2400" dirty="0"/>
              <a:t>め</a:t>
            </a:r>
            <a:r>
              <a:rPr kumimoji="1" lang="ja-JP" altLang="en-US" sz="2400" dirty="0" smtClean="0"/>
              <a:t>る</a:t>
            </a:r>
            <a:endParaRPr kumimoji="1" lang="ja-JP" altLang="en-US" sz="2400" dirty="0"/>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1054477" y="5560627"/>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639725" y="5653845"/>
            <a:ext cx="479974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気泡によって流入</a:t>
            </a:r>
            <a:r>
              <a:rPr lang="ja-JP" altLang="en-US" sz="2400" dirty="0">
                <a:solidFill>
                  <a:srgbClr val="FF0000"/>
                </a:solidFill>
                <a:latin typeface="Meiryo" panose="020B0604030504040204" pitchFamily="34" charset="-128"/>
                <a:ea typeface="Meiryo" panose="020B0604030504040204" pitchFamily="34" charset="-128"/>
              </a:rPr>
              <a:t>路</a:t>
            </a:r>
            <a:r>
              <a:rPr lang="ja-JP" altLang="en-US" sz="2400" dirty="0" smtClean="0">
                <a:solidFill>
                  <a:srgbClr val="FF0000"/>
                </a:solidFill>
                <a:latin typeface="Meiryo" panose="020B0604030504040204" pitchFamily="34" charset="-128"/>
                <a:ea typeface="Meiryo" panose="020B0604030504040204" pitchFamily="34" charset="-128"/>
              </a:rPr>
              <a:t>が</a:t>
            </a:r>
            <a:r>
              <a:rPr lang="ja-JP" altLang="en-US" sz="2400" dirty="0">
                <a:solidFill>
                  <a:srgbClr val="FF0000"/>
                </a:solidFill>
                <a:latin typeface="Meiryo" panose="020B0604030504040204" pitchFamily="34" charset="-128"/>
                <a:ea typeface="Meiryo" panose="020B0604030504040204" pitchFamily="34" charset="-128"/>
              </a:rPr>
              <a:t>狭められる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22" name="角丸四角形 21"/>
          <p:cNvSpPr/>
          <p:nvPr/>
        </p:nvSpPr>
        <p:spPr>
          <a:xfrm>
            <a:off x="7157883" y="2105740"/>
            <a:ext cx="578376"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xmlns="" id="{6671A14C-2EB4-ED4F-B073-02F55E9E104C}"/>
              </a:ext>
            </a:extLst>
          </p:cNvPr>
          <p:cNvSpPr/>
          <p:nvPr/>
        </p:nvSpPr>
        <p:spPr>
          <a:xfrm>
            <a:off x="6097398" y="536668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5172476" y="2058855"/>
            <a:ext cx="361278" cy="149276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2040375" y="987206"/>
            <a:ext cx="3132102" cy="1799880"/>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3282167" y="2990272"/>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488034" y="4492491"/>
            <a:ext cx="3252354" cy="830997"/>
          </a:xfrm>
          <a:prstGeom prst="rect">
            <a:avLst/>
          </a:prstGeom>
          <a:noFill/>
        </p:spPr>
        <p:txBody>
          <a:bodyPr wrap="square" rtlCol="0">
            <a:spAutoFit/>
          </a:bodyPr>
          <a:lstStyle/>
          <a:p>
            <a:r>
              <a:rPr kumimoji="1" lang="ja-JP" altLang="en-US" sz="2400" dirty="0" smtClean="0"/>
              <a:t>気泡が抜け終わり、ピークがでる</a:t>
            </a:r>
            <a:endParaRPr kumimoji="1" lang="ja-JP" altLang="en-US" sz="2400" dirty="0"/>
          </a:p>
        </p:txBody>
      </p:sp>
      <p:cxnSp>
        <p:nvCxnSpPr>
          <p:cNvPr id="19" name="直線コネクタ 18"/>
          <p:cNvCxnSpPr/>
          <p:nvPr/>
        </p:nvCxnSpPr>
        <p:spPr>
          <a:xfrm>
            <a:off x="4039598" y="3580915"/>
            <a:ext cx="1448436" cy="1021339"/>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20" name="角丸四角形 19"/>
          <p:cNvSpPr/>
          <p:nvPr/>
        </p:nvSpPr>
        <p:spPr>
          <a:xfrm>
            <a:off x="6686094" y="2105740"/>
            <a:ext cx="1050165"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par>
                                <p:cTn id="25" presetID="10" presetClass="exit" presetSubtype="0" fill="hold" grpId="0"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0" animBg="1"/>
      <p:bldP spid="25" grpId="0"/>
      <p:bldP spid="22" grpId="0" animBg="1"/>
      <p:bldP spid="16" grpId="0" animBg="1"/>
      <p:bldP spid="4" grpId="0" animBg="1"/>
      <p:bldP spid="17" grpId="0" animBg="1"/>
      <p:bldP spid="18"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1" y="3432945"/>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力が粒子</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に作用し、粒子が引き込まれる。この力の大きさは、下杵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速度に比例して</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9" y="2974772"/>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粒子に作用する</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下杵が</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降下する瞬間の力が吸引効果を生む</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30" y="3466182"/>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7400" y="4737590"/>
            <a:ext cx="7782491"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吸引効果の発生により、粒子</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の流入路は</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充填領域の中心部分に集中する。下杵の降下速度に比例して流入路は狭まり、速度が大きすぎると流入路が遮断され充填完了の遅れにつながる。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1710" y="4282910"/>
            <a:ext cx="860064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粒子の流入路を制限する</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6430" y="4774320"/>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040793"/>
            <a:ext cx="808818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効果の作用メカニズムについて重要な特徴を明らかにできた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xmlns="" id="{EBB9BA03-F82F-4F7D-8A4B-D9019D951B88}"/>
              </a:ext>
            </a:extLst>
          </p:cNvPr>
          <p:cNvSpPr txBox="1"/>
          <p:nvPr/>
        </p:nvSpPr>
        <p:spPr>
          <a:xfrm>
            <a:off x="502431" y="2124807"/>
            <a:ext cx="7787460"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粒子の自然落下速度に対して一定以上の下杵の降下速度がない場合、粒子にほとんど力は作用せず、吸引効果が発生しない。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xmlns="" id="{D8C0B001-A0D6-A14F-A918-6EE4BF3F64D0}"/>
              </a:ext>
            </a:extLst>
          </p:cNvPr>
          <p:cNvSpPr txBox="1"/>
          <p:nvPr/>
        </p:nvSpPr>
        <p:spPr>
          <a:xfrm>
            <a:off x="201709" y="166663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効果の発生には一定以上の下杵降下速度</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xmlns="" id="{51E3F494-DFEB-4B7B-BF5D-6DC364459FDF}"/>
              </a:ext>
            </a:extLst>
          </p:cNvPr>
          <p:cNvSpPr/>
          <p:nvPr/>
        </p:nvSpPr>
        <p:spPr>
          <a:xfrm>
            <a:off x="466430" y="215804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下矢印 28">
            <a:extLst>
              <a:ext uri="{FF2B5EF4-FFF2-40B4-BE49-F238E27FC236}">
                <a16:creationId xmlns:a16="http://schemas.microsoft.com/office/drawing/2014/main" xmlns="" id="{F75BD82B-1F2C-8D48-ABC6-4DCF09391D73}"/>
              </a:ext>
            </a:extLst>
          </p:cNvPr>
          <p:cNvSpPr/>
          <p:nvPr/>
        </p:nvSpPr>
        <p:spPr>
          <a:xfrm rot="16200000">
            <a:off x="321813" y="552694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93098" y="5591048"/>
            <a:ext cx="7755022"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2800" dirty="0" smtClean="0">
                <a:solidFill>
                  <a:srgbClr val="FF0000"/>
                </a:solidFill>
                <a:latin typeface="Meiryo" panose="020B0604030504040204" pitchFamily="34" charset="-128"/>
                <a:ea typeface="Meiryo" panose="020B0604030504040204" pitchFamily="34" charset="-128"/>
              </a:rPr>
              <a:t>実験では観測できない知見を得ることができた</a:t>
            </a:r>
            <a:endParaRPr lang="en-US" altLang="ja-JP" sz="28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32772</TotalTime>
  <Words>1710</Words>
  <Application>Microsoft Office PowerPoint</Application>
  <PresentationFormat>画面に合わせる (4:3)</PresentationFormat>
  <Paragraphs>205</Paragraphs>
  <Slides>14</Slides>
  <Notes>9</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ヒラギノ丸ゴ Pro W4</vt:lpstr>
      <vt:lpstr>Meiryo</vt:lpstr>
      <vt:lpstr>Meiryo</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結論</vt:lpstr>
      <vt:lpstr> 結果・考察</vt:lpstr>
      <vt:lpstr> 解析手法</vt:lpstr>
      <vt:lpstr> 解析手法</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3827</cp:revision>
  <dcterms:created xsi:type="dcterms:W3CDTF">2018-11-05T05:45:49Z</dcterms:created>
  <dcterms:modified xsi:type="dcterms:W3CDTF">2019-07-26T01:48:46Z</dcterms:modified>
</cp:coreProperties>
</file>